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714" r:id="rId2"/>
  </p:sldMasterIdLst>
  <p:notesMasterIdLst>
    <p:notesMasterId r:id="rId40"/>
  </p:notesMasterIdLst>
  <p:sldIdLst>
    <p:sldId id="297" r:id="rId3"/>
    <p:sldId id="256" r:id="rId4"/>
    <p:sldId id="257" r:id="rId5"/>
    <p:sldId id="295" r:id="rId6"/>
    <p:sldId id="270" r:id="rId7"/>
    <p:sldId id="296" r:id="rId8"/>
    <p:sldId id="271" r:id="rId9"/>
    <p:sldId id="272" r:id="rId10"/>
    <p:sldId id="273" r:id="rId11"/>
    <p:sldId id="276" r:id="rId12"/>
    <p:sldId id="274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98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9" r:id="rId32"/>
    <p:sldId id="300" r:id="rId33"/>
    <p:sldId id="302" r:id="rId34"/>
    <p:sldId id="303" r:id="rId35"/>
    <p:sldId id="293" r:id="rId36"/>
    <p:sldId id="305" r:id="rId37"/>
    <p:sldId id="304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65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135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BCBEE8-6A03-4F35-A205-FC82B66888F7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98BD7088-3308-47D1-BA6A-9139BD4D0B69}">
      <dgm:prSet phldrT="[Text]"/>
      <dgm:spPr/>
      <dgm:t>
        <a:bodyPr/>
        <a:lstStyle/>
        <a:p>
          <a:r>
            <a:rPr lang="en-US" dirty="0"/>
            <a:t>Source Database / Data Warehouse</a:t>
          </a:r>
        </a:p>
      </dgm:t>
    </dgm:pt>
    <dgm:pt modelId="{ECD11E3C-1FA5-4F8A-87F4-CA0B50C3852F}" type="parTrans" cxnId="{314F1EB0-6C70-458B-8E95-EAF5CB0F2C70}">
      <dgm:prSet/>
      <dgm:spPr/>
      <dgm:t>
        <a:bodyPr/>
        <a:lstStyle/>
        <a:p>
          <a:endParaRPr lang="en-US"/>
        </a:p>
      </dgm:t>
    </dgm:pt>
    <dgm:pt modelId="{0FAA3451-BA90-4BC8-8BCA-82E697BBEB4F}" type="sibTrans" cxnId="{314F1EB0-6C70-458B-8E95-EAF5CB0F2C70}">
      <dgm:prSet/>
      <dgm:spPr/>
      <dgm:t>
        <a:bodyPr/>
        <a:lstStyle/>
        <a:p>
          <a:endParaRPr lang="en-US"/>
        </a:p>
      </dgm:t>
    </dgm:pt>
    <dgm:pt modelId="{2B90DBC0-116F-4E60-A9C0-C7224D9DFDEB}">
      <dgm:prSet phldrT="[Text]"/>
      <dgm:spPr/>
      <dgm:t>
        <a:bodyPr/>
        <a:lstStyle/>
        <a:p>
          <a:r>
            <a:rPr lang="en-US" dirty="0"/>
            <a:t>Data Virtualization</a:t>
          </a:r>
        </a:p>
      </dgm:t>
    </dgm:pt>
    <dgm:pt modelId="{AD049353-12D4-4AE2-9189-40E213090E78}" type="parTrans" cxnId="{83AD2803-4801-4BA8-AF01-26E13CB0A0FD}">
      <dgm:prSet/>
      <dgm:spPr/>
      <dgm:t>
        <a:bodyPr/>
        <a:lstStyle/>
        <a:p>
          <a:endParaRPr lang="en-US"/>
        </a:p>
      </dgm:t>
    </dgm:pt>
    <dgm:pt modelId="{E54C7DF6-B16B-47D2-BF7E-7EF5CAD0FDFB}" type="sibTrans" cxnId="{83AD2803-4801-4BA8-AF01-26E13CB0A0FD}">
      <dgm:prSet/>
      <dgm:spPr/>
      <dgm:t>
        <a:bodyPr/>
        <a:lstStyle/>
        <a:p>
          <a:endParaRPr lang="en-US"/>
        </a:p>
      </dgm:t>
    </dgm:pt>
    <dgm:pt modelId="{E5C57560-A31F-4142-B2E5-E19C358EDF7B}">
      <dgm:prSet phldrT="[Text]"/>
      <dgm:spPr/>
      <dgm:t>
        <a:bodyPr/>
        <a:lstStyle/>
        <a:p>
          <a:r>
            <a:rPr lang="en-US" dirty="0"/>
            <a:t>Data Analytics &amp; Visualizations</a:t>
          </a:r>
        </a:p>
      </dgm:t>
    </dgm:pt>
    <dgm:pt modelId="{11CEB18F-4270-40EC-B98E-81ACD1D8EA3A}" type="parTrans" cxnId="{1EE609EA-7A06-48A8-9C4A-32585ABE722A}">
      <dgm:prSet/>
      <dgm:spPr/>
      <dgm:t>
        <a:bodyPr/>
        <a:lstStyle/>
        <a:p>
          <a:endParaRPr lang="en-US"/>
        </a:p>
      </dgm:t>
    </dgm:pt>
    <dgm:pt modelId="{BFFAE0E5-5F66-4B9F-86FB-30F35B58C08C}" type="sibTrans" cxnId="{1EE609EA-7A06-48A8-9C4A-32585ABE722A}">
      <dgm:prSet/>
      <dgm:spPr/>
      <dgm:t>
        <a:bodyPr/>
        <a:lstStyle/>
        <a:p>
          <a:endParaRPr lang="en-US"/>
        </a:p>
      </dgm:t>
    </dgm:pt>
    <dgm:pt modelId="{BF7124E6-75E9-4711-8B76-869D7FEB84C4}" type="pres">
      <dgm:prSet presAssocID="{09BCBEE8-6A03-4F35-A205-FC82B66888F7}" presName="CompostProcess" presStyleCnt="0">
        <dgm:presLayoutVars>
          <dgm:dir/>
          <dgm:resizeHandles val="exact"/>
        </dgm:presLayoutVars>
      </dgm:prSet>
      <dgm:spPr/>
    </dgm:pt>
    <dgm:pt modelId="{2CA8E1D4-1117-4E38-88E6-8C8938B35F6B}" type="pres">
      <dgm:prSet presAssocID="{09BCBEE8-6A03-4F35-A205-FC82B66888F7}" presName="arrow" presStyleLbl="bgShp" presStyleIdx="0" presStyleCnt="1"/>
      <dgm:spPr/>
    </dgm:pt>
    <dgm:pt modelId="{CA23B0DB-7F80-4222-90B9-0EF43767C315}" type="pres">
      <dgm:prSet presAssocID="{09BCBEE8-6A03-4F35-A205-FC82B66888F7}" presName="linearProcess" presStyleCnt="0"/>
      <dgm:spPr/>
    </dgm:pt>
    <dgm:pt modelId="{ADC01959-0D41-490C-8D80-7912601BDDF8}" type="pres">
      <dgm:prSet presAssocID="{98BD7088-3308-47D1-BA6A-9139BD4D0B69}" presName="textNode" presStyleLbl="node1" presStyleIdx="0" presStyleCnt="3">
        <dgm:presLayoutVars>
          <dgm:bulletEnabled val="1"/>
        </dgm:presLayoutVars>
      </dgm:prSet>
      <dgm:spPr/>
    </dgm:pt>
    <dgm:pt modelId="{27B5E4DF-AF0A-4B39-8577-BDE5850DB856}" type="pres">
      <dgm:prSet presAssocID="{0FAA3451-BA90-4BC8-8BCA-82E697BBEB4F}" presName="sibTrans" presStyleCnt="0"/>
      <dgm:spPr/>
    </dgm:pt>
    <dgm:pt modelId="{E0495376-27DE-42BE-B8BC-FD47A749E90D}" type="pres">
      <dgm:prSet presAssocID="{2B90DBC0-116F-4E60-A9C0-C7224D9DFDEB}" presName="textNode" presStyleLbl="node1" presStyleIdx="1" presStyleCnt="3">
        <dgm:presLayoutVars>
          <dgm:bulletEnabled val="1"/>
        </dgm:presLayoutVars>
      </dgm:prSet>
      <dgm:spPr/>
    </dgm:pt>
    <dgm:pt modelId="{D70C6CDA-8FF0-4241-BF29-4D0F3A3E7255}" type="pres">
      <dgm:prSet presAssocID="{E54C7DF6-B16B-47D2-BF7E-7EF5CAD0FDFB}" presName="sibTrans" presStyleCnt="0"/>
      <dgm:spPr/>
    </dgm:pt>
    <dgm:pt modelId="{ED498C31-DFFE-46E1-9A95-8B00817779AB}" type="pres">
      <dgm:prSet presAssocID="{E5C57560-A31F-4142-B2E5-E19C358EDF7B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3AD2803-4801-4BA8-AF01-26E13CB0A0FD}" srcId="{09BCBEE8-6A03-4F35-A205-FC82B66888F7}" destId="{2B90DBC0-116F-4E60-A9C0-C7224D9DFDEB}" srcOrd="1" destOrd="0" parTransId="{AD049353-12D4-4AE2-9189-40E213090E78}" sibTransId="{E54C7DF6-B16B-47D2-BF7E-7EF5CAD0FDFB}"/>
    <dgm:cxn modelId="{2CE0311C-8367-4620-9467-FE7973F6C261}" type="presOf" srcId="{98BD7088-3308-47D1-BA6A-9139BD4D0B69}" destId="{ADC01959-0D41-490C-8D80-7912601BDDF8}" srcOrd="0" destOrd="0" presId="urn:microsoft.com/office/officeart/2005/8/layout/hProcess9"/>
    <dgm:cxn modelId="{4D257C1F-2F90-48BE-8DCB-77BB36C3CC64}" type="presOf" srcId="{09BCBEE8-6A03-4F35-A205-FC82B66888F7}" destId="{BF7124E6-75E9-4711-8B76-869D7FEB84C4}" srcOrd="0" destOrd="0" presId="urn:microsoft.com/office/officeart/2005/8/layout/hProcess9"/>
    <dgm:cxn modelId="{314F1EB0-6C70-458B-8E95-EAF5CB0F2C70}" srcId="{09BCBEE8-6A03-4F35-A205-FC82B66888F7}" destId="{98BD7088-3308-47D1-BA6A-9139BD4D0B69}" srcOrd="0" destOrd="0" parTransId="{ECD11E3C-1FA5-4F8A-87F4-CA0B50C3852F}" sibTransId="{0FAA3451-BA90-4BC8-8BCA-82E697BBEB4F}"/>
    <dgm:cxn modelId="{07D910DF-9E5E-4587-AECB-2D8094064776}" type="presOf" srcId="{E5C57560-A31F-4142-B2E5-E19C358EDF7B}" destId="{ED498C31-DFFE-46E1-9A95-8B00817779AB}" srcOrd="0" destOrd="0" presId="urn:microsoft.com/office/officeart/2005/8/layout/hProcess9"/>
    <dgm:cxn modelId="{1EE609EA-7A06-48A8-9C4A-32585ABE722A}" srcId="{09BCBEE8-6A03-4F35-A205-FC82B66888F7}" destId="{E5C57560-A31F-4142-B2E5-E19C358EDF7B}" srcOrd="2" destOrd="0" parTransId="{11CEB18F-4270-40EC-B98E-81ACD1D8EA3A}" sibTransId="{BFFAE0E5-5F66-4B9F-86FB-30F35B58C08C}"/>
    <dgm:cxn modelId="{930018FC-D9CD-468D-9E63-7F0E7C6EE09C}" type="presOf" srcId="{2B90DBC0-116F-4E60-A9C0-C7224D9DFDEB}" destId="{E0495376-27DE-42BE-B8BC-FD47A749E90D}" srcOrd="0" destOrd="0" presId="urn:microsoft.com/office/officeart/2005/8/layout/hProcess9"/>
    <dgm:cxn modelId="{800F0C48-4325-4E2D-970E-F116DFE340EA}" type="presParOf" srcId="{BF7124E6-75E9-4711-8B76-869D7FEB84C4}" destId="{2CA8E1D4-1117-4E38-88E6-8C8938B35F6B}" srcOrd="0" destOrd="0" presId="urn:microsoft.com/office/officeart/2005/8/layout/hProcess9"/>
    <dgm:cxn modelId="{283D4B60-1F84-423F-882F-ED42F8F60222}" type="presParOf" srcId="{BF7124E6-75E9-4711-8B76-869D7FEB84C4}" destId="{CA23B0DB-7F80-4222-90B9-0EF43767C315}" srcOrd="1" destOrd="0" presId="urn:microsoft.com/office/officeart/2005/8/layout/hProcess9"/>
    <dgm:cxn modelId="{E40FCF70-174B-42CA-A872-5CE33523CDDD}" type="presParOf" srcId="{CA23B0DB-7F80-4222-90B9-0EF43767C315}" destId="{ADC01959-0D41-490C-8D80-7912601BDDF8}" srcOrd="0" destOrd="0" presId="urn:microsoft.com/office/officeart/2005/8/layout/hProcess9"/>
    <dgm:cxn modelId="{63E701E9-AED4-4EA0-8E87-352116473F8A}" type="presParOf" srcId="{CA23B0DB-7F80-4222-90B9-0EF43767C315}" destId="{27B5E4DF-AF0A-4B39-8577-BDE5850DB856}" srcOrd="1" destOrd="0" presId="urn:microsoft.com/office/officeart/2005/8/layout/hProcess9"/>
    <dgm:cxn modelId="{62083D86-C985-4DAB-9FF4-1EFF6E474662}" type="presParOf" srcId="{CA23B0DB-7F80-4222-90B9-0EF43767C315}" destId="{E0495376-27DE-42BE-B8BC-FD47A749E90D}" srcOrd="2" destOrd="0" presId="urn:microsoft.com/office/officeart/2005/8/layout/hProcess9"/>
    <dgm:cxn modelId="{0D2E8D88-6BEF-4240-9BEE-8C2325B2A935}" type="presParOf" srcId="{CA23B0DB-7F80-4222-90B9-0EF43767C315}" destId="{D70C6CDA-8FF0-4241-BF29-4D0F3A3E7255}" srcOrd="3" destOrd="0" presId="urn:microsoft.com/office/officeart/2005/8/layout/hProcess9"/>
    <dgm:cxn modelId="{DB0EE05B-2D4B-47F9-9CE8-F69AC6E7EEF4}" type="presParOf" srcId="{CA23B0DB-7F80-4222-90B9-0EF43767C315}" destId="{ED498C31-DFFE-46E1-9A95-8B00817779A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A8E1D4-1117-4E38-88E6-8C8938B35F6B}">
      <dsp:nvSpPr>
        <dsp:cNvPr id="0" name=""/>
        <dsp:cNvSpPr/>
      </dsp:nvSpPr>
      <dsp:spPr>
        <a:xfrm>
          <a:off x="565784" y="0"/>
          <a:ext cx="6412230" cy="3433763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01959-0D41-490C-8D80-7912601BDDF8}">
      <dsp:nvSpPr>
        <dsp:cNvPr id="0" name=""/>
        <dsp:cNvSpPr/>
      </dsp:nvSpPr>
      <dsp:spPr>
        <a:xfrm>
          <a:off x="8103" y="1030128"/>
          <a:ext cx="2428160" cy="13735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Source Database / Data Warehouse</a:t>
          </a:r>
        </a:p>
      </dsp:txBody>
      <dsp:txXfrm>
        <a:off x="75152" y="1097177"/>
        <a:ext cx="2294062" cy="1239407"/>
      </dsp:txXfrm>
    </dsp:sp>
    <dsp:sp modelId="{E0495376-27DE-42BE-B8BC-FD47A749E90D}">
      <dsp:nvSpPr>
        <dsp:cNvPr id="0" name=""/>
        <dsp:cNvSpPr/>
      </dsp:nvSpPr>
      <dsp:spPr>
        <a:xfrm>
          <a:off x="2557819" y="1030128"/>
          <a:ext cx="2428160" cy="13735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Virtualization</a:t>
          </a:r>
        </a:p>
      </dsp:txBody>
      <dsp:txXfrm>
        <a:off x="2624868" y="1097177"/>
        <a:ext cx="2294062" cy="1239407"/>
      </dsp:txXfrm>
    </dsp:sp>
    <dsp:sp modelId="{ED498C31-DFFE-46E1-9A95-8B00817779AB}">
      <dsp:nvSpPr>
        <dsp:cNvPr id="0" name=""/>
        <dsp:cNvSpPr/>
      </dsp:nvSpPr>
      <dsp:spPr>
        <a:xfrm>
          <a:off x="5107535" y="1030128"/>
          <a:ext cx="2428160" cy="137350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Analytics &amp; Visualizations</a:t>
          </a:r>
        </a:p>
      </dsp:txBody>
      <dsp:txXfrm>
        <a:off x="5174584" y="1097177"/>
        <a:ext cx="2294062" cy="1239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B00D0-C91D-475B-95B9-F8A47FD744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1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3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32" name="Rectangle 31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Subtitle 2"/>
          <p:cNvSpPr txBox="1">
            <a:spLocks/>
          </p:cNvSpPr>
          <p:nvPr userDrawn="1"/>
        </p:nvSpPr>
        <p:spPr>
          <a:xfrm>
            <a:off x="516920" y="5567486"/>
            <a:ext cx="4695998" cy="353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None/>
              <a:defRPr sz="1600" kern="12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685749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028624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1371498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None/>
              <a:defRPr sz="15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714373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246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120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2995" indent="0" algn="ctr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4"/>
          <p:cNvSpPr/>
          <p:nvPr userDrawn="1"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TextBox 35"/>
          <p:cNvSpPr txBox="1"/>
          <p:nvPr userDrawn="1"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37" name="Picture 36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83680"/>
            <a:ext cx="543222" cy="27432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4A6BEF6-8B5D-3A41-931E-E68E91FD74C0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583680"/>
            <a:ext cx="1967594" cy="270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1933" y="2915628"/>
            <a:ext cx="1587035" cy="790995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/>
          <p:cNvSpPr/>
          <p:nvPr userDrawn="1"/>
        </p:nvSpPr>
        <p:spPr>
          <a:xfrm>
            <a:off x="2178970" y="2915628"/>
            <a:ext cx="1009479" cy="790995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 userDrawn="1"/>
        </p:nvSpPr>
        <p:spPr>
          <a:xfrm>
            <a:off x="3188449" y="2915628"/>
            <a:ext cx="2485730" cy="790995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 userDrawn="1"/>
        </p:nvSpPr>
        <p:spPr>
          <a:xfrm>
            <a:off x="7695526" y="6094148"/>
            <a:ext cx="1399922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7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7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7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86" y="1429234"/>
            <a:ext cx="7543800" cy="3433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14" y="445604"/>
            <a:ext cx="378006" cy="365125"/>
          </a:xfrm>
          <a:prstGeom prst="rect">
            <a:avLst/>
          </a:prstGeom>
        </p:spPr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18867" y="437653"/>
            <a:ext cx="7543800" cy="5702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1B0C17D-9FEF-794A-8300-E98122063809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28650" y="1349375"/>
            <a:ext cx="3760788" cy="41719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683125" y="1349376"/>
            <a:ext cx="3832225" cy="4197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699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C17D-9FEF-794A-8300-E98122063809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0C17D-9FEF-794A-8300-E98122063809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rk Only (BLAN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54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F0AB2-DCBD-408E-AD0E-161993C6C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1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4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599583"/>
            <a:ext cx="543222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D0FB7A-0984-5F42-9BF9-4F16409CEBE3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599583"/>
            <a:ext cx="1884048" cy="254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78971" y="6459789"/>
            <a:ext cx="410175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79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9367-8E19-584D-AFFE-3EFBBA0295C7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ble Cont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5B1B-1234-434F-BA64-2F5E81CEE720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8867" y="1125414"/>
            <a:ext cx="3700865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93820" y="1125414"/>
            <a:ext cx="3668789" cy="4888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3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9A3E-72A3-094D-BE9C-748891D343EA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B98F-B1FD-6E40-922F-164F08E18587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Only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41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44376"/>
            <a:ext cx="5674179" cy="54278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13527"/>
            <a:ext cx="4695998" cy="353125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135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5"/>
            <a:ext cx="543222" cy="365125"/>
          </a:xfrm>
        </p:spPr>
        <p:txBody>
          <a:bodyPr/>
          <a:lstStyle/>
          <a:p>
            <a:fld id="{51B0C17D-9FEF-794A-8300-E98122063809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5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89"/>
            <a:ext cx="314548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525308" y="5216739"/>
            <a:ext cx="166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870788"/>
            <a:ext cx="7049838" cy="365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ectangle 24"/>
          <p:cNvSpPr/>
          <p:nvPr userDrawn="1"/>
        </p:nvSpPr>
        <p:spPr>
          <a:xfrm>
            <a:off x="591933" y="2915628"/>
            <a:ext cx="1587035" cy="790995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/>
          <p:cNvSpPr/>
          <p:nvPr userDrawn="1"/>
        </p:nvSpPr>
        <p:spPr>
          <a:xfrm>
            <a:off x="2178970" y="2915628"/>
            <a:ext cx="1009479" cy="790995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 userDrawn="1"/>
        </p:nvSpPr>
        <p:spPr>
          <a:xfrm>
            <a:off x="3188449" y="2915628"/>
            <a:ext cx="2485730" cy="790995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34524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20999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 userDrawn="1"/>
        </p:nvSpPr>
        <p:spPr>
          <a:xfrm>
            <a:off x="7646974" y="6094148"/>
            <a:ext cx="1497026" cy="59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7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7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7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3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7"/>
            <a:ext cx="4695998" cy="353125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18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84" indent="0" algn="ctr">
              <a:buNone/>
              <a:defRPr sz="1800"/>
            </a:lvl2pPr>
            <a:lvl3pPr marL="685766" indent="0" algn="ctr">
              <a:buNone/>
              <a:defRPr sz="1800"/>
            </a:lvl3pPr>
            <a:lvl4pPr marL="1028649" indent="0" algn="ctr">
              <a:buNone/>
              <a:defRPr sz="1500"/>
            </a:lvl4pPr>
            <a:lvl5pPr marL="1371532" indent="0" algn="ctr">
              <a:buNone/>
              <a:defRPr sz="1500"/>
            </a:lvl5pPr>
            <a:lvl6pPr marL="1714415" indent="0" algn="ctr">
              <a:buNone/>
              <a:defRPr sz="1500"/>
            </a:lvl6pPr>
            <a:lvl7pPr marL="2057297" indent="0" algn="ctr">
              <a:buNone/>
              <a:defRPr sz="1500"/>
            </a:lvl7pPr>
            <a:lvl8pPr marL="2400180" indent="0" algn="ctr">
              <a:buNone/>
              <a:defRPr sz="1500"/>
            </a:lvl8pPr>
            <a:lvl9pPr marL="2743064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5"/>
            <a:ext cx="543222" cy="365125"/>
          </a:xfrm>
        </p:spPr>
        <p:txBody>
          <a:bodyPr/>
          <a:lstStyle/>
          <a:p>
            <a:fld id="{51B0C17D-9FEF-794A-8300-E98122063809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5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89"/>
            <a:ext cx="314548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79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5400000">
            <a:off x="17145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867" y="437653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867" y="1429234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599583"/>
            <a:ext cx="18542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2">
                    <a:lumMod val="25000"/>
                  </a:schemeClr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51B0C17D-9FEF-794A-8300-E98122063809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522" y="6599583"/>
            <a:ext cx="3617103" cy="2514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81" y="437653"/>
            <a:ext cx="363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458196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1421" y="380825"/>
            <a:ext cx="259675" cy="251610"/>
          </a:xfrm>
          <a:prstGeom prst="rect">
            <a:avLst/>
          </a:prstGeom>
        </p:spPr>
      </p:pic>
      <p:pic>
        <p:nvPicPr>
          <p:cNvPr id="15" name="Picture 14"/>
          <p:cNvPicPr>
            <a:picLocks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77895" y="3391897"/>
            <a:ext cx="6857999" cy="7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5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0" r:id="rId2"/>
    <p:sldLayoutId id="2147483675" r:id="rId3"/>
    <p:sldLayoutId id="2147483686" r:id="rId4"/>
    <p:sldLayoutId id="2147483676" r:id="rId5"/>
    <p:sldLayoutId id="2147483677" r:id="rId6"/>
    <p:sldLayoutId id="214748371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100" b="0" i="0" kern="1200" spc="75" baseline="0">
          <a:solidFill>
            <a:schemeClr val="bg2">
              <a:lumMod val="25000"/>
            </a:schemeClr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2">
              <a:lumMod val="25000"/>
            </a:schemeClr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/>
          <p:nvPr userDrawn="1"/>
        </p:nvSpPr>
        <p:spPr>
          <a:xfrm rot="5400000">
            <a:off x="17145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81" y="437653"/>
            <a:ext cx="363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8458196" y="321774"/>
            <a:ext cx="685800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1421" y="380825"/>
            <a:ext cx="259675" cy="251610"/>
          </a:xfrm>
          <a:prstGeom prst="rect">
            <a:avLst/>
          </a:prstGeom>
        </p:spPr>
      </p:pic>
      <p:pic>
        <p:nvPicPr>
          <p:cNvPr id="30" name="Picture 29"/>
          <p:cNvPicPr>
            <a:picLocks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77895" y="3391897"/>
            <a:ext cx="6857999" cy="7421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4" y="6627223"/>
            <a:ext cx="1854203" cy="223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51B0C17D-9FEF-794A-8300-E98122063809}" type="datetime1">
              <a:rPr lang="en-US" smtClean="0"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0039" y="6627223"/>
            <a:ext cx="3617103" cy="223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37653"/>
            <a:ext cx="7886700" cy="4419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431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26" r:id="rId4"/>
    <p:sldLayoutId id="2147483718" r:id="rId5"/>
    <p:sldLayoutId id="2147483719" r:id="rId6"/>
    <p:sldLayoutId id="2147483725" r:id="rId7"/>
    <p:sldLayoutId id="21474837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85000"/>
        </a:lnSpc>
        <a:spcBef>
          <a:spcPct val="0"/>
        </a:spcBef>
        <a:buNone/>
        <a:defRPr sz="24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7" indent="-68577" algn="l" defTabSz="685766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2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75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28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82" indent="-137153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60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52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44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37" indent="-171442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arlsonp/NLIT-presentation-2019" TargetMode="Externa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okbook-r.com/" TargetMode="External"/><Relationship Id="rId3" Type="http://schemas.openxmlformats.org/officeDocument/2006/relationships/hyperlink" Target="https://public.tableau.com/en-us/s/authors/" TargetMode="External"/><Relationship Id="rId7" Type="http://schemas.openxmlformats.org/officeDocument/2006/relationships/hyperlink" Target="https://plotly-r.com/" TargetMode="External"/><Relationship Id="rId2" Type="http://schemas.openxmlformats.org/officeDocument/2006/relationships/hyperlink" Target="https://www.tableau.com/learn/training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r4ds.had.co.nz/" TargetMode="External"/><Relationship Id="rId5" Type="http://schemas.openxmlformats.org/officeDocument/2006/relationships/hyperlink" Target="https://shiny.rstudio.com/tutorial/" TargetMode="External"/><Relationship Id="rId4" Type="http://schemas.openxmlformats.org/officeDocument/2006/relationships/hyperlink" Target="https://public.tableau.com/en-us/s/galle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arlsonp.github.io/" TargetMode="External"/><Relationship Id="rId2" Type="http://schemas.openxmlformats.org/officeDocument/2006/relationships/hyperlink" Target="mailto:pcarlso@sandia.gov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hyperlink" Target="mailto:jespere@sandia.gov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D5689-0C92-4315-887C-F22AF785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123"/>
            <a:ext cx="9144000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6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F822F7-8A47-4E66-A033-58240F37B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Problem and Solutions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14753E3-D457-454F-B2F7-278439E0F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 does the average miles per gallon (MPG) fuel efficiency of cars change by car class/type?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648B7-2E38-4DDA-9BEF-8765CD45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1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D245BE-6E32-42CA-887E-0A93B5BFB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86" y="1429234"/>
            <a:ext cx="7543800" cy="4847279"/>
          </a:xfrm>
        </p:spPr>
        <p:txBody>
          <a:bodyPr>
            <a:normAutofit/>
          </a:bodyPr>
          <a:lstStyle/>
          <a:p>
            <a:r>
              <a:rPr lang="en-US" sz="2400" dirty="0"/>
              <a:t>Source: R’s ggplot2 mpg</a:t>
            </a:r>
          </a:p>
          <a:p>
            <a:r>
              <a:rPr lang="en-US" sz="2400" dirty="0"/>
              <a:t>Columns </a:t>
            </a:r>
          </a:p>
          <a:p>
            <a:pPr lvl="1"/>
            <a:r>
              <a:rPr lang="en-US" sz="2000" dirty="0"/>
              <a:t>Manufacturer</a:t>
            </a:r>
          </a:p>
          <a:p>
            <a:pPr lvl="1"/>
            <a:r>
              <a:rPr lang="en-US" sz="2000" dirty="0"/>
              <a:t>Engine displacement</a:t>
            </a:r>
          </a:p>
          <a:p>
            <a:pPr lvl="1"/>
            <a:r>
              <a:rPr lang="en-US" sz="2000" dirty="0"/>
              <a:t>Year of manufacture</a:t>
            </a:r>
          </a:p>
          <a:p>
            <a:pPr lvl="1"/>
            <a:r>
              <a:rPr lang="en-US" sz="2000" dirty="0"/>
              <a:t>Number of cylinders</a:t>
            </a:r>
          </a:p>
          <a:p>
            <a:pPr lvl="1"/>
            <a:r>
              <a:rPr lang="en-US" sz="2000" dirty="0"/>
              <a:t>Type of transmission</a:t>
            </a:r>
          </a:p>
          <a:p>
            <a:pPr lvl="1"/>
            <a:r>
              <a:rPr lang="en-US" sz="2000" dirty="0"/>
              <a:t>Front / read / 4WD</a:t>
            </a:r>
          </a:p>
          <a:p>
            <a:pPr lvl="1"/>
            <a:r>
              <a:rPr lang="en-US" sz="2000" dirty="0"/>
              <a:t>City miles per gallon</a:t>
            </a:r>
          </a:p>
          <a:p>
            <a:pPr lvl="1"/>
            <a:r>
              <a:rPr lang="en-US" sz="2000" dirty="0"/>
              <a:t>Highway miles per gallon</a:t>
            </a:r>
          </a:p>
          <a:p>
            <a:pPr lvl="1"/>
            <a:r>
              <a:rPr lang="en-US" sz="2000" dirty="0"/>
              <a:t>Fuel type</a:t>
            </a:r>
          </a:p>
          <a:p>
            <a:pPr lvl="1"/>
            <a:r>
              <a:rPr lang="en-US" sz="2000" dirty="0"/>
              <a:t>Type of car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BDCD22-4688-4BC3-9DE9-605196F1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FD2C66-B82D-42E2-8756-33C23CA9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62307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7FF1D8-46D5-4801-B077-AD3D122F7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Desktop client for authoring</a:t>
            </a:r>
          </a:p>
          <a:p>
            <a:r>
              <a:rPr lang="en-US" sz="2400" dirty="0"/>
              <a:t>Tableau server for hosting and sharing</a:t>
            </a:r>
          </a:p>
          <a:p>
            <a:r>
              <a:rPr lang="en-US" sz="2400" dirty="0"/>
              <a:t>Drag-and-drop interface for authoring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175C4-03C1-4102-9A07-72B7AAF1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8B2D7C-2D03-4901-95C4-A5D32BCE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Facts: Tableau</a:t>
            </a:r>
          </a:p>
        </p:txBody>
      </p:sp>
    </p:spTree>
    <p:extLst>
      <p:ext uri="{BB962C8B-B14F-4D97-AF65-F5344CB8AC3E}">
        <p14:creationId xmlns:p14="http://schemas.microsoft.com/office/powerpoint/2010/main" val="35468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DF2A31-2589-4F7B-9400-8503E59D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3EA00-BB87-4F68-AE57-797C771D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BE851-1C2D-4D68-93E3-B43133BA4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4" y="1193325"/>
            <a:ext cx="8868792" cy="461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7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5039A-98AE-447B-8EE5-876565B5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2A466-34ED-4E5F-BF28-401E68AB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A835D-EBE9-4742-9B6B-017F8C8E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1" y="1224876"/>
            <a:ext cx="8922058" cy="45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5039A-98AE-447B-8EE5-876565B5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2A466-34ED-4E5F-BF28-401E68AB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Tableau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407C0-17C1-4EAB-9FFF-DE555FF7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8" y="1197888"/>
            <a:ext cx="8975324" cy="45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882665-CDC0-462E-A71A-722F1427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86" y="1429234"/>
            <a:ext cx="7543800" cy="4847279"/>
          </a:xfrm>
        </p:spPr>
        <p:txBody>
          <a:bodyPr>
            <a:normAutofit/>
          </a:bodyPr>
          <a:lstStyle/>
          <a:p>
            <a:r>
              <a:rPr lang="en-US" sz="2400" dirty="0"/>
              <a:t>Easy to learn and simple to use</a:t>
            </a:r>
          </a:p>
          <a:p>
            <a:r>
              <a:rPr lang="en-US" sz="2400" dirty="0"/>
              <a:t>Drag and drop interface</a:t>
            </a:r>
          </a:p>
          <a:p>
            <a:r>
              <a:rPr lang="en-US" sz="2400" dirty="0"/>
              <a:t>Fast visualizations on the fly</a:t>
            </a:r>
          </a:p>
          <a:p>
            <a:pPr marL="0" indent="0">
              <a:buNone/>
            </a:pPr>
            <a:r>
              <a:rPr lang="en-US" sz="2400" dirty="0"/>
              <a:t> Customize visualizations (colors, fonts, etc.)</a:t>
            </a:r>
          </a:p>
          <a:p>
            <a:r>
              <a:rPr lang="en-US" sz="2400" dirty="0"/>
              <a:t>Industry leader</a:t>
            </a:r>
          </a:p>
          <a:p>
            <a:r>
              <a:rPr lang="en-US" sz="2400" dirty="0"/>
              <a:t>Lots of data connectors</a:t>
            </a:r>
          </a:p>
          <a:p>
            <a:r>
              <a:rPr lang="en-US" sz="2400" dirty="0"/>
              <a:t>Commercial support and updates</a:t>
            </a:r>
          </a:p>
          <a:p>
            <a:r>
              <a:rPr lang="en-US" sz="2400" dirty="0"/>
              <a:t>Documentation and example visualizations online</a:t>
            </a:r>
          </a:p>
          <a:p>
            <a:r>
              <a:rPr lang="en-US" sz="2400" dirty="0"/>
              <a:t>Permissions and administration through web-UI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1FADC3-CA23-4BD1-B6F8-85504DD8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37D938-8BB0-40DD-A9F8-9AA82430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Strengths: Tableau</a:t>
            </a:r>
          </a:p>
        </p:txBody>
      </p:sp>
    </p:spTree>
    <p:extLst>
      <p:ext uri="{BB962C8B-B14F-4D97-AF65-F5344CB8AC3E}">
        <p14:creationId xmlns:p14="http://schemas.microsoft.com/office/powerpoint/2010/main" val="410192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01A5DE-39CE-49B6-8520-174B4B6D8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Manual review of calculations and data pipeline</a:t>
            </a:r>
          </a:p>
          <a:p>
            <a:r>
              <a:rPr lang="en-US" sz="2400" dirty="0"/>
              <a:t>No templates in Tableau 10.4, start fresh each time</a:t>
            </a:r>
          </a:p>
          <a:p>
            <a:r>
              <a:rPr lang="en-US" sz="2400" dirty="0"/>
              <a:t>No debugging / visibility into calculations</a:t>
            </a:r>
          </a:p>
          <a:p>
            <a:r>
              <a:rPr lang="en-US" sz="2400" dirty="0"/>
              <a:t>Cost</a:t>
            </a:r>
          </a:p>
          <a:p>
            <a:r>
              <a:rPr lang="en-US" sz="2400" dirty="0"/>
              <a:t>Requires desktop license for authoring</a:t>
            </a:r>
          </a:p>
          <a:p>
            <a:r>
              <a:rPr lang="en-US" sz="2400" dirty="0"/>
              <a:t>Minimal version-control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4BFE3-2F34-4444-8D06-5B955918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B15E6B-96A3-45A7-B053-96855CC6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Weaknesses: Tableau</a:t>
            </a:r>
          </a:p>
        </p:txBody>
      </p:sp>
    </p:spTree>
    <p:extLst>
      <p:ext uri="{BB962C8B-B14F-4D97-AF65-F5344CB8AC3E}">
        <p14:creationId xmlns:p14="http://schemas.microsoft.com/office/powerpoint/2010/main" val="110281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489D4E-FE4F-4378-B947-767A638D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Quick graphing and fast turnaround</a:t>
            </a:r>
          </a:p>
          <a:p>
            <a:r>
              <a:rPr lang="en-US" sz="2400" dirty="0"/>
              <a:t>Ad-hoc work</a:t>
            </a:r>
          </a:p>
          <a:p>
            <a:r>
              <a:rPr lang="en-US" sz="2400" dirty="0"/>
              <a:t>Lives temporarily</a:t>
            </a:r>
          </a:p>
          <a:p>
            <a:r>
              <a:rPr lang="en-US" sz="2400" dirty="0"/>
              <a:t>Collaborative projects</a:t>
            </a:r>
          </a:p>
          <a:p>
            <a:r>
              <a:rPr lang="en-US" sz="2400" dirty="0"/>
              <a:t>Multiple visualizations from a single dataset</a:t>
            </a:r>
          </a:p>
          <a:p>
            <a:r>
              <a:rPr lang="en-US" sz="2400" dirty="0"/>
              <a:t>Enterprise delivery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1C4F5-C621-428C-81EE-E0B56ADA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A1A080-46DD-4CDA-BC4C-F13DB58D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Use Cases: Tableau</a:t>
            </a:r>
          </a:p>
        </p:txBody>
      </p:sp>
    </p:spTree>
    <p:extLst>
      <p:ext uri="{BB962C8B-B14F-4D97-AF65-F5344CB8AC3E}">
        <p14:creationId xmlns:p14="http://schemas.microsoft.com/office/powerpoint/2010/main" val="24524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F16698-6567-47A6-B682-9277EC250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RStudio</a:t>
            </a:r>
            <a:r>
              <a:rPr lang="en-US" sz="2400" dirty="0"/>
              <a:t> desktop IDE for authoring and local testing</a:t>
            </a:r>
          </a:p>
          <a:p>
            <a:r>
              <a:rPr lang="en-US" sz="2400" dirty="0"/>
              <a:t>Shiny Server or Shiny Server Pro (paid) for hosting visualizations</a:t>
            </a:r>
          </a:p>
          <a:p>
            <a:r>
              <a:rPr lang="en-US" sz="2400" dirty="0"/>
              <a:t>Uses the R programming language</a:t>
            </a:r>
          </a:p>
          <a:p>
            <a:r>
              <a:rPr lang="en-US" sz="2400" dirty="0"/>
              <a:t>Can leverage CRAN packages</a:t>
            </a:r>
          </a:p>
          <a:p>
            <a:r>
              <a:rPr lang="en-US" sz="2400" dirty="0"/>
              <a:t>Can do more than just visualize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07FFA-789F-4215-8A18-2B42D627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2BC1F9-180C-4313-BB5D-A9BB73FD0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Facts: Shiny</a:t>
            </a:r>
          </a:p>
        </p:txBody>
      </p:sp>
    </p:spTree>
    <p:extLst>
      <p:ext uri="{BB962C8B-B14F-4D97-AF65-F5344CB8AC3E}">
        <p14:creationId xmlns:p14="http://schemas.microsoft.com/office/powerpoint/2010/main" val="305071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Viz Wars: Tableau VS Shiny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Patrick Carlson &amp; Adrian Perez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72BC2-77B5-484E-AF4A-D2B007EDA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8F9B3B-73FD-4BD6-8349-B694A946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Desktop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82C57-31EA-4E14-8C99-8F4B6866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" y="1007878"/>
            <a:ext cx="8904303" cy="500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25F6A-402B-4BC7-B458-BFAD10BA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15FDE2-5D9E-47C8-9578-1451002E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Desktop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06BCE-F412-477E-A762-23835D31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" y="1007878"/>
            <a:ext cx="9010835" cy="50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93ACF-9987-4558-ABA0-1D702C18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73D562-4634-4512-9E05-3B4F8D71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MPG Calculation (approximation)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F6B51-2F72-4BD8-9194-51858F2E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5" y="2820072"/>
            <a:ext cx="8728730" cy="5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9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127-0943-4FAA-9AAB-D6993CD2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E6EB22-0A52-486F-AE52-5486EE35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Reactivity in Shiny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8E910-156C-49DE-8195-586E6DCD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80" y="830492"/>
            <a:ext cx="8196839" cy="5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3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127-0943-4FAA-9AAB-D6993CD2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E6EB22-0A52-486F-AE52-5486EE35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Reactivity in Shiny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D00DC-E3A0-43BF-92F5-D86ADB0B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9" y="938921"/>
            <a:ext cx="8500141" cy="55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882665-CDC0-462E-A71A-722F1427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86" y="1429234"/>
            <a:ext cx="7543800" cy="49183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Connects to almost any data source</a:t>
            </a:r>
          </a:p>
          <a:p>
            <a:r>
              <a:rPr lang="en-US" sz="2400" dirty="0"/>
              <a:t>Provides nearly every chart and graph type</a:t>
            </a:r>
          </a:p>
          <a:p>
            <a:r>
              <a:rPr lang="en-US" sz="2400" dirty="0"/>
              <a:t>Repeatable / reproduceable</a:t>
            </a:r>
          </a:p>
          <a:p>
            <a:r>
              <a:rPr lang="en-US" sz="2400" dirty="0"/>
              <a:t>Powerful data manipulation and transformation</a:t>
            </a:r>
          </a:p>
          <a:p>
            <a:r>
              <a:rPr lang="en-US" sz="2400" dirty="0"/>
              <a:t>Highly customizable</a:t>
            </a:r>
          </a:p>
          <a:p>
            <a:r>
              <a:rPr lang="en-US" sz="2400" dirty="0"/>
              <a:t>Code can be version-controlled</a:t>
            </a:r>
          </a:p>
          <a:p>
            <a:r>
              <a:rPr lang="en-US" sz="2400" dirty="0"/>
              <a:t>Free and Open Source</a:t>
            </a:r>
          </a:p>
          <a:p>
            <a:r>
              <a:rPr lang="en-US" sz="2400" dirty="0"/>
              <a:t>Documentation and example material</a:t>
            </a:r>
          </a:p>
          <a:p>
            <a:r>
              <a:rPr lang="en-US" sz="2400" dirty="0"/>
              <a:t>Diversity of CRAN packages and leverage Open Source community</a:t>
            </a:r>
          </a:p>
          <a:p>
            <a:r>
              <a:rPr lang="en-US" sz="2400" dirty="0" err="1"/>
              <a:t>RMarkdown</a:t>
            </a:r>
            <a:r>
              <a:rPr lang="en-US" sz="2400" dirty="0"/>
              <a:t>, common R language from Data Scientists / Analysts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1FADC3-CA23-4BD1-B6F8-85504DD80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37D938-8BB0-40DD-A9F8-9AA82430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Strengths: Shiny</a:t>
            </a:r>
          </a:p>
        </p:txBody>
      </p:sp>
    </p:spTree>
    <p:extLst>
      <p:ext uri="{BB962C8B-B14F-4D97-AF65-F5344CB8AC3E}">
        <p14:creationId xmlns:p14="http://schemas.microsoft.com/office/powerpoint/2010/main" val="25561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01A5DE-39CE-49B6-8520-174B4B6D8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Requires R programming language and technical expertise</a:t>
            </a:r>
          </a:p>
          <a:p>
            <a:r>
              <a:rPr lang="en-US" sz="2400" dirty="0"/>
              <a:t>Sometimes requires HTML / </a:t>
            </a:r>
            <a:r>
              <a:rPr lang="en-US" sz="2400" dirty="0" err="1"/>
              <a:t>Javascript</a:t>
            </a:r>
            <a:r>
              <a:rPr lang="en-US" sz="2400" dirty="0"/>
              <a:t> knowledge</a:t>
            </a:r>
          </a:p>
          <a:p>
            <a:r>
              <a:rPr lang="en-US" sz="2400" dirty="0"/>
              <a:t>Updating server R packages, keeping environments in sync</a:t>
            </a:r>
          </a:p>
          <a:p>
            <a:r>
              <a:rPr lang="en-US" sz="2400" dirty="0"/>
              <a:t>Less commercial support options</a:t>
            </a:r>
          </a:p>
          <a:p>
            <a:r>
              <a:rPr lang="en-US" sz="2400" dirty="0"/>
              <a:t>Less popular in industry</a:t>
            </a:r>
          </a:p>
          <a:p>
            <a:r>
              <a:rPr lang="en-US" sz="2400" dirty="0"/>
              <a:t>Future viability of R over Python or other languages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24BFE3-2F34-4444-8D06-5B955918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B15E6B-96A3-45A7-B053-96855CC6D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Weaknesses: Shiny</a:t>
            </a:r>
          </a:p>
        </p:txBody>
      </p:sp>
    </p:spTree>
    <p:extLst>
      <p:ext uri="{BB962C8B-B14F-4D97-AF65-F5344CB8AC3E}">
        <p14:creationId xmlns:p14="http://schemas.microsoft.com/office/powerpoint/2010/main" val="186340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489D4E-FE4F-4378-B947-767A638D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High customization</a:t>
            </a:r>
          </a:p>
          <a:p>
            <a:r>
              <a:rPr lang="en-US" sz="2400" dirty="0"/>
              <a:t>Flexible UI</a:t>
            </a:r>
          </a:p>
          <a:p>
            <a:r>
              <a:rPr lang="en-US" sz="2400" dirty="0"/>
              <a:t>Data source types not supported by Tableau</a:t>
            </a:r>
          </a:p>
          <a:p>
            <a:r>
              <a:rPr lang="en-US" sz="2400" dirty="0"/>
              <a:t>Specialty graphs (Sankey, network diagram, etc.)</a:t>
            </a:r>
          </a:p>
          <a:p>
            <a:r>
              <a:rPr lang="en-US" sz="2400" dirty="0"/>
              <a:t>More data processing or transformations relative to Tableau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1C4F5-C621-428C-81EE-E0B56ADA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A1A080-46DD-4CDA-BC4C-F13DB58D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Use Cases: Shiny</a:t>
            </a:r>
          </a:p>
        </p:txBody>
      </p:sp>
    </p:spTree>
    <p:extLst>
      <p:ext uri="{BB962C8B-B14F-4D97-AF65-F5344CB8AC3E}">
        <p14:creationId xmlns:p14="http://schemas.microsoft.com/office/powerpoint/2010/main" val="220375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F985E0-E4ED-46A9-802B-E01F53E0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86" y="1429234"/>
            <a:ext cx="7543800" cy="4991113"/>
          </a:xfrm>
        </p:spPr>
        <p:txBody>
          <a:bodyPr>
            <a:normAutofit/>
          </a:bodyPr>
          <a:lstStyle/>
          <a:p>
            <a:r>
              <a:rPr lang="en-US" sz="2400" dirty="0" err="1"/>
              <a:t>Tidyverse</a:t>
            </a:r>
            <a:r>
              <a:rPr lang="en-US" sz="2400" dirty="0"/>
              <a:t> (</a:t>
            </a:r>
            <a:r>
              <a:rPr lang="en-US" sz="2400" dirty="0" err="1"/>
              <a:t>dplyr</a:t>
            </a:r>
            <a:r>
              <a:rPr lang="en-US" sz="2400" dirty="0"/>
              <a:t>, </a:t>
            </a:r>
            <a:r>
              <a:rPr lang="en-US" sz="2400" dirty="0" err="1"/>
              <a:t>stringr</a:t>
            </a:r>
            <a:r>
              <a:rPr lang="en-US" sz="2400" dirty="0"/>
              <a:t>, etc.)</a:t>
            </a:r>
          </a:p>
          <a:p>
            <a:r>
              <a:rPr lang="en-US" sz="2400" dirty="0" err="1"/>
              <a:t>Plotly</a:t>
            </a:r>
            <a:r>
              <a:rPr lang="en-US" sz="2400" dirty="0"/>
              <a:t> (graphing)</a:t>
            </a:r>
          </a:p>
          <a:p>
            <a:r>
              <a:rPr lang="en-US" sz="2400" dirty="0"/>
              <a:t>DT (datatables.net)</a:t>
            </a:r>
          </a:p>
          <a:p>
            <a:r>
              <a:rPr lang="en-US" sz="2400" dirty="0"/>
              <a:t>networkD3 (graph network)</a:t>
            </a:r>
          </a:p>
          <a:p>
            <a:r>
              <a:rPr lang="en-US" sz="2400" dirty="0" err="1"/>
              <a:t>ShinyDashboard</a:t>
            </a:r>
            <a:r>
              <a:rPr lang="en-US" sz="2400" dirty="0"/>
              <a:t> (consistent theme/layout)</a:t>
            </a:r>
          </a:p>
          <a:p>
            <a:r>
              <a:rPr lang="en-US" sz="2400" dirty="0" err="1"/>
              <a:t>shinyBS</a:t>
            </a:r>
            <a:r>
              <a:rPr lang="en-US" sz="2400" dirty="0"/>
              <a:t> (Bootstrap)</a:t>
            </a:r>
          </a:p>
          <a:p>
            <a:r>
              <a:rPr lang="en-US" sz="2400" dirty="0" err="1"/>
              <a:t>ShinyCSSloaders</a:t>
            </a:r>
            <a:r>
              <a:rPr lang="en-US" sz="2400" dirty="0"/>
              <a:t> (loading spinners)</a:t>
            </a:r>
          </a:p>
          <a:p>
            <a:r>
              <a:rPr lang="en-US" sz="2400" dirty="0"/>
              <a:t>Leaflet (mapping)</a:t>
            </a:r>
          </a:p>
          <a:p>
            <a:r>
              <a:rPr lang="en-US" sz="2400" dirty="0" err="1"/>
              <a:t>shinyWidgets</a:t>
            </a:r>
            <a:r>
              <a:rPr lang="en-US" sz="2400" dirty="0"/>
              <a:t> (additional UI widgets)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F2D9A-1311-4A99-8B1B-4517F522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8FE7E4-0E23-4F34-B2FA-26C3374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Shiny Packages</a:t>
            </a:r>
          </a:p>
        </p:txBody>
      </p:sp>
    </p:spTree>
    <p:extLst>
      <p:ext uri="{BB962C8B-B14F-4D97-AF65-F5344CB8AC3E}">
        <p14:creationId xmlns:p14="http://schemas.microsoft.com/office/powerpoint/2010/main" val="35428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3F5BA6-961F-4417-A2EA-9F3B0FFE0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Both tools serve particular niche areas</a:t>
            </a:r>
          </a:p>
          <a:p>
            <a:r>
              <a:rPr lang="en-US" sz="2800" dirty="0"/>
              <a:t>Consider:</a:t>
            </a:r>
          </a:p>
          <a:p>
            <a:pPr lvl="1"/>
            <a:r>
              <a:rPr lang="en-US" sz="2400" dirty="0"/>
              <a:t>Technical skills</a:t>
            </a:r>
          </a:p>
          <a:p>
            <a:pPr lvl="1"/>
            <a:r>
              <a:rPr lang="en-US" sz="2400" dirty="0"/>
              <a:t>Investment (cost, training)</a:t>
            </a:r>
          </a:p>
          <a:p>
            <a:pPr lvl="1"/>
            <a:r>
              <a:rPr lang="en-US" sz="2400" dirty="0"/>
              <a:t>User base / size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3F1FD-2990-4C93-BE14-103EE704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5D9D0-A504-4DF1-B8B8-C13732DA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2745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486" y="240504"/>
            <a:ext cx="7543800" cy="57022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will discuss our experiences, where each tool excels, and their pros and cons. Both tools serve a particular niche.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3FB56D-BE8D-462F-81AD-8BBBA7A8A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Examples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B0FABE-928E-425C-8B53-BF3C37DF0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11DDE-E41B-4A94-BB71-BA7D36CF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51835-B71B-4995-9D36-236E9EB7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3C3FB4-716C-4FC5-978A-810A36BD9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– Employee Education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CD14A-A0B3-45A0-B6B6-2BA2ED810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1" y="1007878"/>
            <a:ext cx="8922058" cy="501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09477-3EDB-4429-B952-6732C6D5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4CD1A1-034E-451D-823E-E862DFDC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– Tableau 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E42A7-1F88-4694-ADB4-7BA46506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4" y="1007878"/>
            <a:ext cx="8948691" cy="50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BD626-597C-4003-BF3D-BC5DF71A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50B405-7F9D-4E38-AE1A-A2489D61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– Internal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7BF11-A118-4C1C-A996-6DFDD79E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9" y="1007878"/>
            <a:ext cx="8913181" cy="501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3FB56D-BE8D-462F-81AD-8BBBA7A8A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B0FABE-928E-425C-8B53-BF3C37DF0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11DDE-E41B-4A94-BB71-BA7D36CF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1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1BC70-0102-4759-A309-BD6297945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Tableau and Shiny example files and R code:</a:t>
            </a:r>
          </a:p>
          <a:p>
            <a:r>
              <a:rPr lang="en-US" sz="2400" dirty="0">
                <a:hlinkClick r:id="rId2"/>
              </a:rPr>
              <a:t>https://github.com/carlsonp/NLIT-presentation-2019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C3F37-9F55-4F96-802B-257B6EA0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10939B-F796-4EE2-A4D2-BBA572DF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“MPG” Example</a:t>
            </a:r>
          </a:p>
        </p:txBody>
      </p:sp>
    </p:spTree>
    <p:extLst>
      <p:ext uri="{BB962C8B-B14F-4D97-AF65-F5344CB8AC3E}">
        <p14:creationId xmlns:p14="http://schemas.microsoft.com/office/powerpoint/2010/main" val="183682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3FB56D-BE8D-462F-81AD-8BBBA7A8A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B0FABE-928E-425C-8B53-BF3C37DF0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11DDE-E41B-4A94-BB71-BA7D36CF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9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55186B-7B21-4481-BC7B-98B4615B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1B256-1EEA-4AE3-8A88-D92A700132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D0FAF-C59D-4DCF-B1CC-2191AB0B5B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Tableau</a:t>
            </a:r>
          </a:p>
          <a:p>
            <a:pPr lvl="1"/>
            <a:r>
              <a:rPr lang="en-US" sz="1800" dirty="0">
                <a:hlinkClick r:id="rId2"/>
              </a:rPr>
              <a:t>https://www.tableau.com/learn/training</a:t>
            </a:r>
            <a:r>
              <a:rPr lang="en-US" sz="1800" dirty="0"/>
              <a:t> </a:t>
            </a:r>
          </a:p>
          <a:p>
            <a:pPr lvl="1"/>
            <a:r>
              <a:rPr lang="en-US" sz="1800" dirty="0">
                <a:hlinkClick r:id="rId3"/>
              </a:rPr>
              <a:t>https://public.tableau.com/en-us/s/authors/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https://public.tableau.com/en-us/s/gallery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306A6D-9F9D-429B-B134-43DDA6B97CE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Shiny</a:t>
            </a:r>
          </a:p>
          <a:p>
            <a:pPr lvl="1"/>
            <a:r>
              <a:rPr lang="en-US" sz="1800" dirty="0">
                <a:hlinkClick r:id="rId5"/>
              </a:rPr>
              <a:t>https://shiny.rstudio.com/tutorial/</a:t>
            </a:r>
            <a:r>
              <a:rPr lang="en-US" sz="1800" dirty="0"/>
              <a:t> </a:t>
            </a:r>
          </a:p>
          <a:p>
            <a:pPr lvl="1"/>
            <a:r>
              <a:rPr lang="en-US" sz="1800" dirty="0">
                <a:hlinkClick r:id="rId6"/>
              </a:rPr>
              <a:t>R for Data Science</a:t>
            </a:r>
            <a:r>
              <a:rPr lang="en-US" sz="1800" dirty="0"/>
              <a:t> by Garrett </a:t>
            </a:r>
            <a:r>
              <a:rPr lang="en-US" sz="1800" dirty="0" err="1"/>
              <a:t>Grolemund</a:t>
            </a:r>
            <a:r>
              <a:rPr lang="en-US" sz="1800" dirty="0"/>
              <a:t> &amp; Hadley Wickham</a:t>
            </a:r>
          </a:p>
          <a:p>
            <a:pPr lvl="1"/>
            <a:r>
              <a:rPr lang="en-US" sz="1800" dirty="0">
                <a:hlinkClick r:id="rId7"/>
              </a:rPr>
              <a:t>Interactive web-based data visualization with R, </a:t>
            </a:r>
            <a:r>
              <a:rPr lang="en-US" sz="1800" dirty="0" err="1">
                <a:hlinkClick r:id="rId7"/>
              </a:rPr>
              <a:t>plotly</a:t>
            </a:r>
            <a:r>
              <a:rPr lang="en-US" sz="1800" dirty="0">
                <a:hlinkClick r:id="rId7"/>
              </a:rPr>
              <a:t>, and shiny</a:t>
            </a:r>
            <a:r>
              <a:rPr lang="en-US" sz="1800" dirty="0"/>
              <a:t>  by Rob </a:t>
            </a:r>
            <a:r>
              <a:rPr lang="en-US" sz="1800" dirty="0" err="1"/>
              <a:t>Kabacoff</a:t>
            </a:r>
            <a:endParaRPr lang="en-US" sz="1800" dirty="0"/>
          </a:p>
          <a:p>
            <a:pPr lvl="1"/>
            <a:r>
              <a:rPr lang="en-US" sz="1800" dirty="0">
                <a:hlinkClick r:id="rId8"/>
              </a:rPr>
              <a:t>R Graphics Cookbook</a:t>
            </a:r>
            <a:r>
              <a:rPr lang="en-US" sz="1800" dirty="0"/>
              <a:t> by Winston Chang</a:t>
            </a:r>
          </a:p>
        </p:txBody>
      </p:sp>
    </p:spTree>
    <p:extLst>
      <p:ext uri="{BB962C8B-B14F-4D97-AF65-F5344CB8AC3E}">
        <p14:creationId xmlns:p14="http://schemas.microsoft.com/office/powerpoint/2010/main" val="305742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64F76-4E79-4403-A342-A622B959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A5AF-C1EC-471C-904D-B3A8702DD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0578C-C14B-4AE5-B354-E7C14698A02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8650" y="1349375"/>
            <a:ext cx="3760788" cy="507097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400" dirty="0"/>
              <a:t>Patrick Carlson, PhD</a:t>
            </a:r>
          </a:p>
          <a:p>
            <a:r>
              <a:rPr lang="en-US" sz="2400" dirty="0"/>
              <a:t>Education:</a:t>
            </a:r>
          </a:p>
          <a:p>
            <a:pPr lvl="1"/>
            <a:r>
              <a:rPr lang="en-US" sz="2400" dirty="0"/>
              <a:t>PhD in Human-Computer Interaction</a:t>
            </a:r>
          </a:p>
          <a:p>
            <a:r>
              <a:rPr lang="en-US" sz="2400" dirty="0"/>
              <a:t>Sandia National Labs</a:t>
            </a:r>
          </a:p>
          <a:p>
            <a:pPr lvl="1"/>
            <a:r>
              <a:rPr lang="en-US" sz="2400" dirty="0"/>
              <a:t>Data Scientist (April 2017)</a:t>
            </a:r>
          </a:p>
          <a:p>
            <a:pPr lvl="1"/>
            <a:r>
              <a:rPr lang="en-US" sz="2400" dirty="0"/>
              <a:t>Email: </a:t>
            </a:r>
            <a:r>
              <a:rPr lang="en-US" sz="2400" dirty="0">
                <a:hlinkClick r:id="rId2"/>
              </a:rPr>
              <a:t>pcarlso@sandia.gov</a:t>
            </a: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http://carlsonp.github.io/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543CC-7F66-4147-9579-C77025E14A7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25" y="1349375"/>
            <a:ext cx="3832225" cy="507097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Adrian Perez</a:t>
            </a:r>
          </a:p>
          <a:p>
            <a:r>
              <a:rPr lang="en-US" sz="2400" dirty="0"/>
              <a:t>Education</a:t>
            </a:r>
          </a:p>
          <a:p>
            <a:pPr lvl="1"/>
            <a:r>
              <a:rPr lang="en-US" sz="2400" dirty="0"/>
              <a:t>MS in Applied Statistics</a:t>
            </a:r>
          </a:p>
          <a:p>
            <a:r>
              <a:rPr lang="en-US" sz="2400" dirty="0"/>
              <a:t>Sandia National Labs</a:t>
            </a:r>
          </a:p>
          <a:p>
            <a:pPr lvl="1"/>
            <a:r>
              <a:rPr lang="en-US" sz="2400" dirty="0"/>
              <a:t>Data Scientist (July 2018)</a:t>
            </a:r>
          </a:p>
          <a:p>
            <a:pPr lvl="1"/>
            <a:r>
              <a:rPr lang="en-US" sz="2400" dirty="0"/>
              <a:t>Email: </a:t>
            </a:r>
            <a:r>
              <a:rPr lang="en-US" sz="2400" dirty="0">
                <a:hlinkClick r:id="rId4"/>
              </a:rPr>
              <a:t>jespere@sandia.gov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228B0-CF29-4FC3-9C51-7D12686766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16" y="1349377"/>
            <a:ext cx="1441703" cy="1441703"/>
          </a:xfrm>
          <a:prstGeom prst="rect">
            <a:avLst/>
          </a:prstGeom>
        </p:spPr>
      </p:pic>
      <p:pic>
        <p:nvPicPr>
          <p:cNvPr id="10" name="Picture 9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29357A1-9FA9-4607-97FC-14250608B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128" y="1349376"/>
            <a:ext cx="1441704" cy="14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A7F66-58D9-4CD6-B4DB-FE260CDD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50+ Tableau visualization created</a:t>
            </a:r>
          </a:p>
          <a:p>
            <a:r>
              <a:rPr lang="en-US" sz="2400" dirty="0"/>
              <a:t>20+ Shiny visualization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48F74-0FB8-41C3-B7CF-7DD843DD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2133EA-5F41-46E7-9F6D-AFFB27A1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Department Visualization Experience</a:t>
            </a:r>
          </a:p>
        </p:txBody>
      </p:sp>
    </p:spTree>
    <p:extLst>
      <p:ext uri="{BB962C8B-B14F-4D97-AF65-F5344CB8AC3E}">
        <p14:creationId xmlns:p14="http://schemas.microsoft.com/office/powerpoint/2010/main" val="50079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4FB779-3344-4215-BF51-1B6BEFCD7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Sciences Department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6AB49C2-BE42-4CDC-9172-A14316131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023" y="5064547"/>
            <a:ext cx="4695998" cy="768082"/>
          </a:xfrm>
        </p:spPr>
        <p:txBody>
          <a:bodyPr>
            <a:normAutofit/>
          </a:bodyPr>
          <a:lstStyle/>
          <a:p>
            <a:r>
              <a:rPr lang="en-US" sz="2400" dirty="0"/>
              <a:t>What we 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29199-36F2-4A8E-A269-16751D030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0FD89E-2992-4913-9A1F-C872FBABF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Visualizations</a:t>
            </a:r>
          </a:p>
          <a:p>
            <a:pPr lvl="1"/>
            <a:r>
              <a:rPr lang="en-US" dirty="0"/>
              <a:t>Tableau, Shiny, SSRS</a:t>
            </a:r>
          </a:p>
          <a:p>
            <a:r>
              <a:rPr lang="en-US" dirty="0"/>
              <a:t>Data Virtualization</a:t>
            </a:r>
          </a:p>
          <a:p>
            <a:pPr lvl="1"/>
            <a:r>
              <a:rPr lang="en-US" dirty="0"/>
              <a:t>TIBCO</a:t>
            </a:r>
          </a:p>
          <a:p>
            <a:r>
              <a:rPr lang="en-US" dirty="0"/>
              <a:t>Data Transformations</a:t>
            </a:r>
          </a:p>
          <a:p>
            <a:pPr lvl="1"/>
            <a:r>
              <a:rPr lang="en-US" dirty="0"/>
              <a:t>ODI, SSIS</a:t>
            </a:r>
          </a:p>
          <a:p>
            <a:r>
              <a:rPr lang="en-US" dirty="0"/>
              <a:t>Application Development</a:t>
            </a:r>
          </a:p>
          <a:p>
            <a:pPr lvl="1"/>
            <a:r>
              <a:rPr lang="en-US" dirty="0"/>
              <a:t>Web Design, JavaScript, Java Spring Boot, Angular, Docker</a:t>
            </a:r>
          </a:p>
          <a:p>
            <a:r>
              <a:rPr lang="en-US" dirty="0"/>
              <a:t>Analytics and Machine Learning</a:t>
            </a:r>
          </a:p>
          <a:p>
            <a:pPr lvl="1"/>
            <a:r>
              <a:rPr lang="en-US" dirty="0"/>
              <a:t>R, Python, Microsoft Machine Learning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D3849-0500-4A2D-AE5F-5FA071F7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DFCBD-37BD-4A74-96C3-5DABD9DC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Sandia National Laboratories</a:t>
            </a:r>
            <a:br>
              <a:rPr lang="en-US" dirty="0"/>
            </a:br>
            <a:r>
              <a:rPr lang="en-US" dirty="0"/>
              <a:t>Data Science Department</a:t>
            </a:r>
          </a:p>
        </p:txBody>
      </p:sp>
    </p:spTree>
    <p:extLst>
      <p:ext uri="{BB962C8B-B14F-4D97-AF65-F5344CB8AC3E}">
        <p14:creationId xmlns:p14="http://schemas.microsoft.com/office/powerpoint/2010/main" val="34961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4683927-65E5-4E6A-94B9-5F4F688E5D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447607"/>
              </p:ext>
            </p:extLst>
          </p:nvPr>
        </p:nvGraphicFramePr>
        <p:xfrm>
          <a:off x="539750" y="1428750"/>
          <a:ext cx="7543800" cy="3433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6F0F8-8415-47E8-9BCE-7D543A25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CFFA37-D592-41DD-94B7-D329A711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</a:t>
            </a:r>
          </a:p>
        </p:txBody>
      </p:sp>
    </p:spTree>
    <p:extLst>
      <p:ext uri="{BB962C8B-B14F-4D97-AF65-F5344CB8AC3E}">
        <p14:creationId xmlns:p14="http://schemas.microsoft.com/office/powerpoint/2010/main" val="399678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A1277DAB-4539-47C3-9FDD-688FBB57B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7031" y="3379378"/>
            <a:ext cx="3026670" cy="11460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12CDA-7041-4841-BD1E-81B307E3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CE55CF-F6D6-403B-AA6B-A6B9660C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&amp; Infrastructure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E922A-0F3B-4BAD-B990-93C949DB0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" t="25132" r="944" b="39438"/>
          <a:stretch/>
        </p:blipFill>
        <p:spPr>
          <a:xfrm>
            <a:off x="3901244" y="3696915"/>
            <a:ext cx="1724988" cy="628297"/>
          </a:xfrm>
          <a:prstGeom prst="rect">
            <a:avLst/>
          </a:prstGeom>
          <a:noFill/>
        </p:spPr>
      </p:pic>
      <p:sp>
        <p:nvSpPr>
          <p:cNvPr id="9" name="AutoShape 2" descr="Image result for tibco icon">
            <a:extLst>
              <a:ext uri="{FF2B5EF4-FFF2-40B4-BE49-F238E27FC236}">
                <a16:creationId xmlns:a16="http://schemas.microsoft.com/office/drawing/2014/main" id="{05C55EA3-F748-4EA2-82E2-493BEF2843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86213" y="2843213"/>
            <a:ext cx="11715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8EAF61-0451-4164-B594-6D3681B9C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116377"/>
            <a:ext cx="1176337" cy="1176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CCAC73-9129-47EA-91A3-B0DF0A1A5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3" y="4104992"/>
            <a:ext cx="1626749" cy="743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7E997-4B4E-4653-A33B-1E1988C9A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22" y="5146191"/>
            <a:ext cx="1071563" cy="1071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9B9E3C-250C-4354-9157-3BE4E2A07C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3" y="2438400"/>
            <a:ext cx="1438467" cy="1403944"/>
          </a:xfrm>
          <a:prstGeom prst="rect">
            <a:avLst/>
          </a:prstGeom>
        </p:spPr>
      </p:pic>
      <p:pic>
        <p:nvPicPr>
          <p:cNvPr id="27" name="Graphic 26" descr="Database">
            <a:extLst>
              <a:ext uri="{FF2B5EF4-FFF2-40B4-BE49-F238E27FC236}">
                <a16:creationId xmlns:a16="http://schemas.microsoft.com/office/drawing/2014/main" id="{290C90EC-1B98-4772-99B5-C2E2E6379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98729" y="2323681"/>
            <a:ext cx="1392652" cy="13926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E716EF-8B2A-4963-B1D6-C6E796F7A8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7356" y="2929631"/>
            <a:ext cx="2048749" cy="429778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ED6F782-4FF6-4140-ADD0-63B2F61D5342}"/>
              </a:ext>
            </a:extLst>
          </p:cNvPr>
          <p:cNvSpPr/>
          <p:nvPr/>
        </p:nvSpPr>
        <p:spPr>
          <a:xfrm>
            <a:off x="2309935" y="3294452"/>
            <a:ext cx="1171576" cy="84376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49D7B3D-88E0-42ED-A26F-6738C75788CB}"/>
              </a:ext>
            </a:extLst>
          </p:cNvPr>
          <p:cNvSpPr/>
          <p:nvPr/>
        </p:nvSpPr>
        <p:spPr>
          <a:xfrm>
            <a:off x="5792919" y="3350067"/>
            <a:ext cx="1048225" cy="754925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 Theme (White Background)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Sandia Theme (Dark Background)">
  <a:themeElements>
    <a:clrScheme name="Custom 3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FFD9AD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_16x9_1" id="{325D1CE4-3BF1-694D-82C2-92A5BB343D28}" vid="{3A5F8470-C5B6-8647-916B-6F634D3DE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Sandia2018_16x9_1</Template>
  <TotalTime>4406</TotalTime>
  <Words>790</Words>
  <Application>Microsoft Office PowerPoint</Application>
  <PresentationFormat>On-screen Show (4:3)</PresentationFormat>
  <Paragraphs>203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Garamond</vt:lpstr>
      <vt:lpstr>Gill Sans MT</vt:lpstr>
      <vt:lpstr>Trebuchet MS</vt:lpstr>
      <vt:lpstr>Sandia Theme (White Background)</vt:lpstr>
      <vt:lpstr>Sandia Theme (Dark Background)</vt:lpstr>
      <vt:lpstr>PowerPoint Presentation</vt:lpstr>
      <vt:lpstr>Viz Wars: Tableau VS Shiny</vt:lpstr>
      <vt:lpstr>Overview</vt:lpstr>
      <vt:lpstr>About Us</vt:lpstr>
      <vt:lpstr>Department Visualization Experience</vt:lpstr>
      <vt:lpstr>Data Sciences Department</vt:lpstr>
      <vt:lpstr>Sandia National Laboratories Data Science Department</vt:lpstr>
      <vt:lpstr>Data Pipeline</vt:lpstr>
      <vt:lpstr>Services &amp; Infrastructure</vt:lpstr>
      <vt:lpstr>Example Problem and Solutions</vt:lpstr>
      <vt:lpstr>Dataset</vt:lpstr>
      <vt:lpstr>Quick Facts: Tableau</vt:lpstr>
      <vt:lpstr>Tableau Desktop</vt:lpstr>
      <vt:lpstr>Solution: Tableau</vt:lpstr>
      <vt:lpstr>Solution: Tableau</vt:lpstr>
      <vt:lpstr>Strengths: Tableau</vt:lpstr>
      <vt:lpstr>Weaknesses: Tableau</vt:lpstr>
      <vt:lpstr>Best Use Cases: Tableau</vt:lpstr>
      <vt:lpstr>Quick Facts: Shiny</vt:lpstr>
      <vt:lpstr>RStudio Desktop</vt:lpstr>
      <vt:lpstr>RStudio Desktop</vt:lpstr>
      <vt:lpstr>MPG Calculation (approximation)</vt:lpstr>
      <vt:lpstr>Reactivity in Shiny</vt:lpstr>
      <vt:lpstr>Reactivity in Shiny</vt:lpstr>
      <vt:lpstr>Strengths: Shiny</vt:lpstr>
      <vt:lpstr>Weaknesses: Shiny</vt:lpstr>
      <vt:lpstr>Best Use Cases: Shiny</vt:lpstr>
      <vt:lpstr>Helpful Shiny Packages</vt:lpstr>
      <vt:lpstr>Conclusion</vt:lpstr>
      <vt:lpstr>Additional Examples</vt:lpstr>
      <vt:lpstr>Tableau – Employee Education</vt:lpstr>
      <vt:lpstr>Tableau – Tableau Views</vt:lpstr>
      <vt:lpstr>Shiny – Internal Movement</vt:lpstr>
      <vt:lpstr>Questions?</vt:lpstr>
      <vt:lpstr>“MPG” Example</vt:lpstr>
      <vt:lpstr>Appendix</vt:lpstr>
      <vt:lpstr>Learning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Carlson, Patrick</cp:lastModifiedBy>
  <cp:revision>90</cp:revision>
  <dcterms:created xsi:type="dcterms:W3CDTF">2017-10-14T01:15:26Z</dcterms:created>
  <dcterms:modified xsi:type="dcterms:W3CDTF">2019-05-09T13:31:48Z</dcterms:modified>
</cp:coreProperties>
</file>